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41d3a33bd5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41d3a33bd5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41d3a33bd5_3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41d3a33bd5_3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41d3a33bd5_3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41d3a33bd5_3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41d3a33bd5_3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41d3a33bd5_3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1d3a33bd5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1d3a33bd5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107b58c60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107b58c60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107b58c60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107b58c60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4107b58c60_2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4107b58c60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4107b58c60_2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4107b58c60_2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4107b58c60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4107b58c60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41d3a33bd5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41d3a33bd5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4107b58c60_2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4107b58c60_2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107b58c60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107b58c60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4107b58c60_2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4107b58c60_2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107b58c60_2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107b58c60_2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4107b58c60_2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4107b58c60_2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107b58c60_2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107b58c60_2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107b58c60_2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107b58c60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107b58c60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107b58c60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4107b58c60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4107b58c60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107b58c60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107b58c60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41d3a33bd5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41d3a33bd5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107b58c60_2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107b58c60_2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1d3a33bd5_3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1d3a33bd5_3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41d3a33bd5_3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41d3a33bd5_3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1d3a33bd5_3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1d3a33bd5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41d3a33bd5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41d3a33bd5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41d3a33bd5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41d3a33bd5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41d3a33bd5_3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41d3a33bd5_3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1d3a33bd5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1d3a33bd5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1d3a33bd5_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1d3a33bd5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41d3a33bd5_3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41d3a33bd5_3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codechef.com/problems/INTEST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www.codechef.com/problems/HS08TEST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ideone.com/fBVncv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C++ and Competitive coding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Aman Kumar Gupta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Bhushan Khanale</a:t>
            </a:r>
            <a:endParaRPr sz="2800"/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Char char="-"/>
            </a:pPr>
            <a:r>
              <a:rPr lang="en" sz="2800"/>
              <a:t>Shivank Pathak</a:t>
            </a:r>
            <a:endParaRPr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105625" y="59850"/>
            <a:ext cx="8966700" cy="49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Arrays: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Same as in C.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Declaring format: int arr[20];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Initializing: int arr[5] = {1, 2, 3, 4, 5};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Accessing format: a[3] = 100;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Printing: cout&lt;&lt;a[4];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lang="en" sz="2400"/>
              <a:t>cout&lt;&lt;a[8] ??</a:t>
            </a:r>
            <a:endParaRPr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3"/>
          <p:cNvSpPr txBox="1"/>
          <p:nvPr>
            <p:ph idx="1" type="subTitle"/>
          </p:nvPr>
        </p:nvSpPr>
        <p:spPr>
          <a:xfrm>
            <a:off x="84500" y="112650"/>
            <a:ext cx="8945700" cy="49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            </a:t>
            </a:r>
            <a:r>
              <a:rPr b="1" lang="en" sz="1600"/>
              <a:t>Wrong:</a:t>
            </a:r>
            <a:r>
              <a:rPr b="1" lang="en" sz="1500"/>
              <a:t> </a:t>
            </a:r>
            <a:r>
              <a:rPr b="1" lang="en" sz="1900"/>
              <a:t>                                                                      </a:t>
            </a:r>
            <a:r>
              <a:rPr b="1" lang="en" sz="1600"/>
              <a:t>Right:</a:t>
            </a:r>
            <a:endParaRPr b="1"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void checkArray(int a[][]) {                                                   </a:t>
            </a:r>
            <a:r>
              <a:rPr lang="en" sz="1600"/>
              <a:t>void checkArray(int a[][5])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cout &lt;&lt; ”Fine”;                                                                       </a:t>
            </a:r>
            <a:r>
              <a:rPr lang="en" sz="1600"/>
              <a:t>cout &lt;&lt; ”Fine”;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}                                                                                            }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int main() {  									    </a:t>
            </a:r>
            <a:r>
              <a:rPr lang="en" sz="1600"/>
              <a:t>int main()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int a[5][5];									        i</a:t>
            </a:r>
            <a:r>
              <a:rPr lang="en" sz="1600"/>
              <a:t>nt a[5][5];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for(int i = 0; i &lt; 5; i++) {						        </a:t>
            </a:r>
            <a:r>
              <a:rPr lang="en" sz="1600"/>
              <a:t>for(int i = 0; i &lt; 5; i++) {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    for(int j = 0; j &lt; 5; j++)						            </a:t>
            </a:r>
            <a:r>
              <a:rPr lang="en" sz="1600"/>
              <a:t>for(int j = 0; j &lt; 5; j++)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        </a:t>
            </a:r>
            <a:r>
              <a:rPr lang="en" sz="1600"/>
              <a:t>a</a:t>
            </a:r>
            <a:r>
              <a:rPr lang="en" sz="1600"/>
              <a:t>[i][j] = 1;									         </a:t>
            </a:r>
            <a:r>
              <a:rPr lang="en" sz="1600"/>
              <a:t>a[i][j] = 1;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}												 }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memset(a, 1, sizeof(a));							</a:t>
            </a:r>
            <a:r>
              <a:rPr lang="en" sz="1600"/>
              <a:t>memset(a, 1, sizeof(a));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checkArray(a);                                                                      </a:t>
            </a:r>
            <a:r>
              <a:rPr lang="en" sz="1600"/>
              <a:t>checkArray(a);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    return 0;										</a:t>
            </a:r>
            <a:r>
              <a:rPr lang="en" sz="1600"/>
              <a:t>return 0;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}</a:t>
            </a:r>
            <a:r>
              <a:rPr lang="en" sz="1700"/>
              <a:t>										            }</a:t>
            </a:r>
            <a:endParaRPr sz="1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4"/>
          <p:cNvSpPr txBox="1"/>
          <p:nvPr>
            <p:ph type="ctrTitle"/>
          </p:nvPr>
        </p:nvSpPr>
        <p:spPr>
          <a:xfrm>
            <a:off x="84500" y="112650"/>
            <a:ext cx="8913900" cy="49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Why prefer C++ over other languages?</a:t>
            </a:r>
            <a:endParaRPr sz="4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idx="1" type="subTitle"/>
          </p:nvPr>
        </p:nvSpPr>
        <p:spPr>
          <a:xfrm>
            <a:off x="105625" y="102100"/>
            <a:ext cx="8892900" cy="49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Fast:</a:t>
            </a:r>
            <a:r>
              <a:rPr lang="en" sz="2400"/>
              <a:t> C/C++ are super fast compared to other languages.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Powerful libraries:</a:t>
            </a:r>
            <a:r>
              <a:rPr lang="en" sz="2400"/>
              <a:t> C++ provides very strong and easy to use libraries which makes our work lot easier.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Extensible support everywhere: </a:t>
            </a:r>
            <a:r>
              <a:rPr lang="en" sz="2400"/>
              <a:t>C++ is everywhere. From compilers to softwares. Lots of languages are built over C++.</a:t>
            </a:r>
            <a:br>
              <a:rPr lang="en" sz="2400"/>
            </a:b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AutoNum type="arabicPeriod"/>
            </a:pPr>
            <a:r>
              <a:rPr b="1" lang="en" sz="2400"/>
              <a:t>Scope: </a:t>
            </a:r>
            <a:r>
              <a:rPr lang="en" sz="2400"/>
              <a:t>When appearing in companies, having C++ as a strong point is pretty helpful, and its the most basic knowledge anyone would ask.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Competitive Programming</a:t>
            </a:r>
            <a:endParaRPr/>
          </a:p>
        </p:txBody>
      </p:sp>
      <p:pic>
        <p:nvPicPr>
          <p:cNvPr id="122" name="Google Shape;1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8675" y="1909675"/>
            <a:ext cx="2826650" cy="226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So…what is competitive programming?</a:t>
            </a:r>
            <a:endParaRPr/>
          </a:p>
        </p:txBody>
      </p:sp>
      <p:sp>
        <p:nvSpPr>
          <p:cNvPr id="128" name="Google Shape;128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</a:t>
            </a:r>
            <a:r>
              <a:rPr lang="en"/>
              <a:t>It's</a:t>
            </a:r>
            <a:r>
              <a:rPr lang="en"/>
              <a:t> just programming, to be honest.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You write code, run it, check it and submit it. Voila!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Get an AC else repeat the above point.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This is a nice picture :P</a:t>
            </a:r>
            <a:endParaRPr/>
          </a:p>
        </p:txBody>
      </p:sp>
      <p:pic>
        <p:nvPicPr>
          <p:cNvPr id="129" name="Google Shape;1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1800" y="2571750"/>
            <a:ext cx="50043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Okay, so what are we writing code for?</a:t>
            </a:r>
            <a:endParaRPr/>
          </a:p>
        </p:txBody>
      </p:sp>
      <p:sp>
        <p:nvSpPr>
          <p:cNvPr id="135" name="Google Shape;13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Problems.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Logical, mathematical, algorithmic, you name them :D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They vary by difficulty. So you can start from easy and then move towards higher difficulty levels.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You can move with your own pace, no hurry :-)</a:t>
            </a:r>
            <a:endParaRPr/>
          </a:p>
        </p:txBody>
      </p:sp>
      <p:pic>
        <p:nvPicPr>
          <p:cNvPr id="136" name="Google Shape;13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1844" y="2649125"/>
            <a:ext cx="3246826" cy="249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objective here?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Do you know him? Be like him!</a:t>
            </a:r>
            <a:endParaRPr/>
          </a:p>
        </p:txBody>
      </p:sp>
      <p:pic>
        <p:nvPicPr>
          <p:cNvPr id="147" name="Google Shape;14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650" y="1232087"/>
            <a:ext cx="4446676" cy="3257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are the objectives</a:t>
            </a:r>
            <a:endParaRPr/>
          </a:p>
        </p:txBody>
      </p:sp>
      <p:sp>
        <p:nvSpPr>
          <p:cNvPr id="153" name="Google Shape;153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Well competitive programming actually acts as a basic building block for your </a:t>
            </a:r>
            <a:r>
              <a:rPr lang="en"/>
              <a:t>career</a:t>
            </a:r>
            <a:r>
              <a:rPr lang="en"/>
              <a:t> as a software developer.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The algorithms, data structures we use here are actually used in almost every other application software.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Say for example Facebook search. The search is actually using a prefix trie data structure behind it to efficiently search your query through the billions of text data.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You’ll learn prefix trie data structure in competitive programming.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84500" y="80975"/>
            <a:ext cx="8998500" cy="4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Layout of today’s session: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Basics of C++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Syntaxes.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Headers and libraries.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Sample code.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Compilation.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Arrays.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2000"/>
              <a:t>Benefits</a:t>
            </a:r>
            <a:endParaRPr sz="20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Competitive coding and Online Judges + practice.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Debugging your code and tackling errors.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Corner test cases practice.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Enough, now I need to know the BENEFITS!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Fine, here are the benefits</a:t>
            </a:r>
            <a:endParaRPr/>
          </a:p>
        </p:txBody>
      </p:sp>
      <p:sp>
        <p:nvSpPr>
          <p:cNvPr id="164" name="Google Shape;164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You will enjoy once you start, there’s fun in getting ACs.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You would improve your logical skills, these are important.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You would know how to get the most complicated stuff done very easily.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You would have the most knowledge of a language, they are built with lot of useful stuff. You just need to know them.</a:t>
            </a:r>
            <a:endParaRPr/>
          </a:p>
        </p:txBody>
      </p:sp>
      <p:pic>
        <p:nvPicPr>
          <p:cNvPr id="165" name="Google Shape;1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0937" y="0"/>
            <a:ext cx="2333075" cy="174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Mate, I need to know the ^actual^ BENEFITS!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would this feel?</a:t>
            </a:r>
            <a:endParaRPr/>
          </a:p>
        </p:txBody>
      </p:sp>
      <p:pic>
        <p:nvPicPr>
          <p:cNvPr id="176" name="Google Shape;17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950" y="1246250"/>
            <a:ext cx="6645251" cy="332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mate!</a:t>
            </a:r>
            <a:endParaRPr/>
          </a:p>
        </p:txBody>
      </p:sp>
      <p:sp>
        <p:nvSpPr>
          <p:cNvPr id="182" name="Google Shape;182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You can get yourselves paid, very high actually. Just look for long challenge prizes.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There are goodies everywhere, free t-shirt supply for the rest of your life :P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Get recognized by everyone, its a pro feature.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Easy peasy job interviews, get your dream job :D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Want more? search for yourselves ;)</a:t>
            </a:r>
            <a:endParaRPr/>
          </a:p>
        </p:txBody>
      </p:sp>
      <p:pic>
        <p:nvPicPr>
          <p:cNvPr id="183" name="Google Shape;1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575" y="2659800"/>
            <a:ext cx="3311601" cy="248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how do I get started?</a:t>
            </a:r>
            <a:endParaRPr/>
          </a:p>
        </p:txBody>
      </p:sp>
      <p:sp>
        <p:nvSpPr>
          <p:cNvPr id="189" name="Google Shape;18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Let’s have a look at the competitive programming sites first.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There are plenty sites, start from where you feel comfortable.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I would suggest these:</a:t>
            </a:r>
            <a:endParaRPr/>
          </a:p>
          <a:p>
            <a:pPr indent="-342900" lvl="0" marL="9144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CodeChef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HackerRank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Codeforces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Topcoder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HackerEarth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For this session, we’ll start from CodeChef.</a:t>
            </a:r>
            <a:endParaRPr/>
          </a:p>
        </p:txBody>
      </p:sp>
      <p:pic>
        <p:nvPicPr>
          <p:cNvPr id="190" name="Google Shape;1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7575" y="2221225"/>
            <a:ext cx="3651950" cy="2738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I get started?</a:t>
            </a:r>
            <a:endParaRPr/>
          </a:p>
        </p:txBody>
      </p:sp>
      <p:sp>
        <p:nvSpPr>
          <p:cNvPr id="196" name="Google Shape;196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First make </a:t>
            </a:r>
            <a:r>
              <a:rPr lang="en"/>
              <a:t>yourselves</a:t>
            </a:r>
            <a:r>
              <a:rPr lang="en"/>
              <a:t> comfortable with at least one programming language.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Languages play a very vital role in competitive programming since its about speed and accuracy here.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C++ is highly recommended language though you can solve problems in almost any language now.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Once you know how to write code, you are good to go.</a:t>
            </a:r>
            <a:endParaRPr/>
          </a:p>
        </p:txBody>
      </p:sp>
      <p:pic>
        <p:nvPicPr>
          <p:cNvPr id="197" name="Google Shape;19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7750" y="0"/>
            <a:ext cx="4146250" cy="1152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I get started?</a:t>
            </a:r>
            <a:endParaRPr/>
          </a:p>
        </p:txBody>
      </p:sp>
      <p:sp>
        <p:nvSpPr>
          <p:cNvPr id="203" name="Google Shape;20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So. let’s just get started with one of the problem from CodeChef and give you a taste of it.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Let’s start from very basics: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https://www.codechef.com/problems/INTEST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Verdicts</a:t>
            </a:r>
            <a:endParaRPr/>
          </a:p>
        </p:txBody>
      </p:sp>
      <p:sp>
        <p:nvSpPr>
          <p:cNvPr id="209" name="Google Shape;209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&gt; </a:t>
            </a:r>
            <a:r>
              <a:rPr lang="en">
                <a:solidFill>
                  <a:srgbClr val="00FF00"/>
                </a:solidFill>
              </a:rPr>
              <a:t>AC</a:t>
            </a:r>
            <a:r>
              <a:rPr lang="en"/>
              <a:t> (Bingo!)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</a:t>
            </a:r>
            <a:r>
              <a:rPr lang="en">
                <a:solidFill>
                  <a:srgbClr val="FF0000"/>
                </a:solidFill>
              </a:rPr>
              <a:t>WA</a:t>
            </a:r>
            <a:r>
              <a:rPr lang="en"/>
              <a:t> (Shit!)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TLE (F*ck!)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CE (Stupid -_-)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RE (WTF?!)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Tackling errors / Debugging</a:t>
            </a:r>
            <a:endParaRPr/>
          </a:p>
        </p:txBody>
      </p:sp>
      <p:sp>
        <p:nvSpPr>
          <p:cNvPr id="215" name="Google Shape;21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errors you’ll face: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Runtime Error (RE), Segmentation Fault (SISGEV) - Look for any invalid division (say, n / 0), or accessing out of bounds in an array, declaring wrong size of your container, allocating a very very large array memory.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 Compile-time error (CE) - Look at the console log and sort everything out one by one. Some possible general ones: using a variable not defined previously, passing wrong parameters to functions, multiple declaration of variables / functions etc.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&gt; Wrong answer (WA) - Well, you have to think and sort it out yourself :p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63375" y="80975"/>
            <a:ext cx="8988000" cy="49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Syntaxes: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                      C                                               C++</a:t>
            </a:r>
            <a:endParaRPr sz="22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printf(“Hello world”);                       1. cout&lt;&lt;”Hello world”;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int x;                                               2. int x;</a:t>
            </a:r>
            <a:br>
              <a:rPr lang="en" sz="2100"/>
            </a:br>
            <a:r>
              <a:rPr lang="en" sz="2100"/>
              <a:t>scanf(“%d”, &amp;x);                                 cin&gt;&gt;x;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printf(“Hello again %d”, x);             3. cout&lt;&lt;”</a:t>
            </a:r>
            <a:r>
              <a:rPr lang="en" sz="2100"/>
              <a:t>Hello again”&lt;&lt;x;</a:t>
            </a:r>
            <a:br>
              <a:rPr lang="en" sz="2100"/>
            </a:b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/>
              <a:t>float y;                                            4. float y;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scanf(“%f”, y);                                    cin&gt;&gt;y;</a:t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5.   printf(“%.2f”, y);                              5. cout&lt;&lt;fixed&lt;&lt;setprecision(2)&lt;&lt;y;</a:t>
            </a:r>
            <a:endParaRPr sz="21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Cases</a:t>
            </a:r>
            <a:endParaRPr/>
          </a:p>
        </p:txBody>
      </p:sp>
      <p:sp>
        <p:nvSpPr>
          <p:cNvPr id="221" name="Google Shape;22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we wouldn’t be so rude to you by telling to figure it all by yourself ;)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Let’s take an example to see what causes WA and how to think critically about the corner test cases. Wait...what the hell is “corner test cases”?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These are some test cases which may follow a slight variation from your normal logic. Ex: To check a prime number, you’ll run a loop from 1 to N and check its divisibility by all numbers. If its 2, then its a prime number, else no.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But wait..does 1 follow this normal logic? No. This is called corner case.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Question: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https://www.codechef.com/problems/HS08TEST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overflow</a:t>
            </a:r>
            <a:endParaRPr/>
          </a:p>
        </p:txBody>
      </p:sp>
      <p:sp>
        <p:nvSpPr>
          <p:cNvPr id="227" name="Google Shape;22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int </a:t>
            </a:r>
            <a:r>
              <a:rPr lang="en"/>
              <a:t>- </a:t>
            </a:r>
            <a:br>
              <a:rPr lang="en"/>
            </a:br>
            <a:r>
              <a:rPr lang="en"/>
              <a:t>The range for integer type is from -2^31 to 2^31-1=2147483647, so when </a:t>
            </a:r>
            <a:br>
              <a:rPr lang="en"/>
            </a:br>
            <a:r>
              <a:rPr lang="en"/>
              <a:t>n &lt;= 1000000000 (10^9), it is fine.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l</a:t>
            </a:r>
            <a:r>
              <a:rPr b="1" lang="en"/>
              <a:t>ong long</a:t>
            </a:r>
            <a:r>
              <a:rPr lang="en"/>
              <a:t> -</a:t>
            </a:r>
            <a:br>
              <a:rPr lang="en"/>
            </a:br>
            <a:r>
              <a:rPr lang="en"/>
              <a:t>For n &gt;= -10^18 and n &lt;= 10^18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"/>
              <a:t>unsigned long long -</a:t>
            </a:r>
            <a:br>
              <a:rPr b="1" lang="en"/>
            </a:br>
            <a:r>
              <a:rPr lang="en"/>
              <a:t>For n &gt;= 0 and n &lt;= 10^19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4"/>
          <p:cNvSpPr txBox="1"/>
          <p:nvPr>
            <p:ph idx="1" type="body"/>
          </p:nvPr>
        </p:nvSpPr>
        <p:spPr>
          <a:xfrm>
            <a:off x="147850" y="123225"/>
            <a:ext cx="8892900" cy="48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800"/>
              <a:t>Any Questions?</a:t>
            </a:r>
            <a:endParaRPr sz="3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5"/>
          <p:cNvSpPr txBox="1"/>
          <p:nvPr>
            <p:ph idx="1" type="body"/>
          </p:nvPr>
        </p:nvSpPr>
        <p:spPr>
          <a:xfrm>
            <a:off x="137300" y="102100"/>
            <a:ext cx="8903400" cy="49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So let’s meet in the next session with the backbone of C++ and one of the most important and interesting things in Competitive Coding -</a:t>
            </a:r>
            <a:endParaRPr sz="3200"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4300"/>
              <a:t>C++ STL</a:t>
            </a:r>
            <a:endParaRPr sz="43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idx="1" type="subTitle"/>
          </p:nvPr>
        </p:nvSpPr>
        <p:spPr>
          <a:xfrm>
            <a:off x="147850" y="80975"/>
            <a:ext cx="8818800" cy="49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Header files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&lt;iostream&gt;</a:t>
            </a:r>
            <a:r>
              <a:rPr lang="en" sz="1800"/>
              <a:t> // Basic input / outputs.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#include &lt;string&gt;</a:t>
            </a:r>
            <a:r>
              <a:rPr lang="en" sz="1800"/>
              <a:t> // C++ provides a string class which is lot convenient than using character array.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the next session: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&lt;vector&gt;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&lt;set&gt;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&lt;map&gt;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&lt;unordered_map&gt;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&lt;unordered_set&gt;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#include &lt;algorithm&gt;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                                                   </a:t>
            </a:r>
            <a:r>
              <a:rPr lang="en" sz="2200"/>
              <a:t>And blah blah blah…...</a:t>
            </a:r>
            <a:endParaRPr b="1" sz="2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105625" y="70400"/>
            <a:ext cx="8913900" cy="49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O</a:t>
            </a:r>
            <a:r>
              <a:rPr b="1" lang="en" sz="2200"/>
              <a:t>h gosh, there so many.</a:t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How will I remember which one to</a:t>
            </a:r>
            <a:r>
              <a:rPr b="1" lang="en" sz="2300"/>
              <a:t> use?</a:t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300"/>
          </a:p>
        </p:txBody>
      </p:sp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3850" y="1475100"/>
            <a:ext cx="5436524" cy="32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idx="1" type="subTitle"/>
          </p:nvPr>
        </p:nvSpPr>
        <p:spPr>
          <a:xfrm>
            <a:off x="195525" y="153150"/>
            <a:ext cx="8520600" cy="483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7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#include&lt;bits/stdc++.h&gt;</a:t>
            </a:r>
            <a:endParaRPr b="1" sz="3000"/>
          </a:p>
          <a:p>
            <a:pPr indent="45720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001" y="1307825"/>
            <a:ext cx="6232000" cy="32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95050" y="102100"/>
            <a:ext cx="8892900" cy="496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A sample code in C++</a:t>
            </a:r>
            <a:endParaRPr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Print “Hello world”?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two numbers?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Naah!! Yahi karna hai to C se alag kya hai?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Let’s try with something that you don’t have in 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idx="1" type="subTitle"/>
          </p:nvPr>
        </p:nvSpPr>
        <p:spPr>
          <a:xfrm>
            <a:off x="147850" y="102100"/>
            <a:ext cx="8871900" cy="49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Q. Print “Z_llaB_nogarD” in reverse order and print the middle character.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Link to code: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https://ideone.com/fBVncv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/>
          <p:nvPr>
            <p:ph idx="1" type="subTitle"/>
          </p:nvPr>
        </p:nvSpPr>
        <p:spPr>
          <a:xfrm>
            <a:off x="105625" y="49300"/>
            <a:ext cx="8935200" cy="499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Compilation: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 sz="2200"/>
              <a:t>From terminal: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AutoNum type="alphaLcPeriod"/>
            </a:pPr>
            <a:r>
              <a:rPr lang="en" sz="2200"/>
              <a:t>Execute “g++ File_name.cpp” from your terminal at the same directory where you have created your C++ file to compile.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AutoNum type="alphaLcPeriod"/>
            </a:pPr>
            <a:r>
              <a:rPr lang="en" sz="2200"/>
              <a:t>Execute “./a.out” from your terminal in the same directory where you have compiled your code.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2. In code blocks:</a:t>
            </a:r>
            <a:br>
              <a:rPr lang="en" sz="2200"/>
            </a:br>
            <a:r>
              <a:rPr lang="en" sz="2200"/>
              <a:t>      Press on “Build and run” icon on top.</a:t>
            </a:r>
            <a:endParaRPr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